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5"/>
  </p:notesMasterIdLst>
  <p:sldIdLst>
    <p:sldId id="256" r:id="rId2"/>
    <p:sldId id="356" r:id="rId3"/>
    <p:sldId id="357" r:id="rId4"/>
    <p:sldId id="359" r:id="rId5"/>
    <p:sldId id="360" r:id="rId6"/>
    <p:sldId id="361" r:id="rId7"/>
    <p:sldId id="364" r:id="rId8"/>
    <p:sldId id="358" r:id="rId9"/>
    <p:sldId id="362" r:id="rId10"/>
    <p:sldId id="363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86" r:id="rId24"/>
    <p:sldId id="377" r:id="rId25"/>
    <p:sldId id="388" r:id="rId26"/>
    <p:sldId id="387" r:id="rId27"/>
    <p:sldId id="380" r:id="rId28"/>
    <p:sldId id="381" r:id="rId29"/>
    <p:sldId id="382" r:id="rId30"/>
    <p:sldId id="383" r:id="rId31"/>
    <p:sldId id="385" r:id="rId32"/>
    <p:sldId id="379" r:id="rId33"/>
    <p:sldId id="38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66"/>
    <a:srgbClr val="FFCC00"/>
    <a:srgbClr val="FF0066"/>
    <a:srgbClr val="800080"/>
    <a:srgbClr val="339933"/>
    <a:srgbClr val="FF5050"/>
    <a:srgbClr val="00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57092" autoAdjust="0"/>
  </p:normalViewPr>
  <p:slideViewPr>
    <p:cSldViewPr>
      <p:cViewPr varScale="1">
        <p:scale>
          <a:sx n="74" d="100"/>
          <a:sy n="74" d="100"/>
        </p:scale>
        <p:origin x="12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1F9F-5080-43DD-8CBF-18C3F4C63431}" type="datetimeFigureOut">
              <a:rPr lang="pl-PL" smtClean="0"/>
              <a:t>2017-04-05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A5FC9-259F-43C1-BA40-667AB8E41B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67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FC9-259F-43C1-BA40-667AB8E41BC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69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0AB9F-0765-4DD5-9C53-23254C556C51}" type="datetimeFigureOut">
              <a:rPr lang="pl-PL" smtClean="0"/>
              <a:pPr/>
              <a:t>2017-04-05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2B9E-C4A0-4639-AB81-DD3C7C5D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3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.jpeg"/><Relationship Id="rId4" Type="http://schemas.openxmlformats.org/officeDocument/2006/relationships/image" Target="../media/image40.jpeg"/><Relationship Id="rId9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0.jpeg"/><Relationship Id="rId9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58.jpeg"/><Relationship Id="rId4" Type="http://schemas.openxmlformats.org/officeDocument/2006/relationships/image" Target="../media/image66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G"/><Relationship Id="rId7" Type="http://schemas.openxmlformats.org/officeDocument/2006/relationships/image" Target="../media/image7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Relationship Id="rId9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57.JPG"/><Relationship Id="rId7" Type="http://schemas.openxmlformats.org/officeDocument/2006/relationships/image" Target="../media/image77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53.JPG"/><Relationship Id="rId9" Type="http://schemas.openxmlformats.org/officeDocument/2006/relationships/image" Target="../media/image7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7728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Ofert</a:t>
            </a:r>
            <a:r>
              <a:rPr lang="pl-PL" sz="4800" b="1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 eduk</a:t>
            </a:r>
            <a:r>
              <a:rPr lang="pl-PL" sz="4800" b="1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cyjn</a:t>
            </a:r>
            <a:r>
              <a:rPr lang="pl-PL" sz="4800" b="1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</a:p>
          <a:p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na rok szkolny 2017/2018</a:t>
            </a:r>
          </a:p>
          <a:p>
            <a:endParaRPr lang="pl-PL" dirty="0"/>
          </a:p>
        </p:txBody>
      </p:sp>
      <p:pic>
        <p:nvPicPr>
          <p:cNvPr id="1026" name="Picture 2" descr="C:\Users\Tomek\Desktop\Luty 2012\rekrutacja 2012_2013\eszkola\IMG_5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796136" cy="386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Tomek\Documents\Materiały do publikacji\Foto\logo nap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6660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1584176" cy="92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849086" cy="9361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az 8" descr="IMG_06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59395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IMG_06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67467" y="1412776"/>
            <a:ext cx="337653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ostokąt 12"/>
          <p:cNvSpPr/>
          <p:nvPr/>
        </p:nvSpPr>
        <p:spPr>
          <a:xfrm>
            <a:off x="5796136" y="3933056"/>
            <a:ext cx="316835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15" name="Obraz 14" descr="lovezs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933056"/>
            <a:ext cx="3347864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rostokąt 15"/>
          <p:cNvSpPr/>
          <p:nvPr/>
        </p:nvSpPr>
        <p:spPr>
          <a:xfrm>
            <a:off x="3275856" y="2348880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Powiat</a:t>
            </a:r>
          </a:p>
          <a:p>
            <a:pPr algn="ctr"/>
            <a:r>
              <a:rPr lang="pl-PL" sz="1400" dirty="0" smtClean="0"/>
              <a:t>Opolski</a:t>
            </a:r>
            <a:endParaRPr lang="pl-PL" sz="1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18648"/>
          </a:xfrm>
          <a:prstGeom prst="rect">
            <a:avLst/>
          </a:prstGeom>
        </p:spPr>
      </p:pic>
      <p:pic>
        <p:nvPicPr>
          <p:cNvPr id="5" name="Obraz 4" descr="IMG_0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960440" cy="2808421"/>
          </a:xfrm>
          <a:prstGeom prst="rect">
            <a:avLst/>
          </a:prstGeom>
        </p:spPr>
      </p:pic>
      <p:sp>
        <p:nvSpPr>
          <p:cNvPr id="6" name="Objaśnienie w chmurce 5"/>
          <p:cNvSpPr/>
          <p:nvPr/>
        </p:nvSpPr>
        <p:spPr>
          <a:xfrm>
            <a:off x="3419872" y="188640"/>
            <a:ext cx="3024336" cy="1728192"/>
          </a:xfrm>
          <a:prstGeom prst="cloudCallout">
            <a:avLst>
              <a:gd name="adj1" fmla="val -64804"/>
              <a:gd name="adj2" fmla="val 5969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Segoe Print" pitchFamily="2" charset="0"/>
              </a:rPr>
              <a:t>Jakie studia ? </a:t>
            </a:r>
            <a:endParaRPr lang="pl-PL" sz="28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6695728" y="0"/>
            <a:ext cx="2448272" cy="10801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B LO</a:t>
            </a: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 smtClean="0">
                <a:solidFill>
                  <a:schemeClr val="tx1"/>
                </a:solidFill>
                <a:latin typeface="Segoe Print" pitchFamily="2" charset="0"/>
              </a:rPr>
              <a:t>społeczno-prawna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314096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Pedagogika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99792" y="321297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Prawo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644008" y="2204864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Bezpieczeństwo narodowe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660232" y="1412776"/>
            <a:ext cx="24837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Segoe Print" pitchFamily="2" charset="0"/>
              </a:rPr>
              <a:t>Turystyka i rekreacja</a:t>
            </a:r>
            <a:endParaRPr lang="pl-PL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788024" y="2996952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Dziennikarstwo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020272" y="249289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Psychologia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627784" y="400506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Politologia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716016" y="393305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Psychologia</a:t>
            </a:r>
          </a:p>
          <a:p>
            <a:pPr algn="ctr"/>
            <a:r>
              <a:rPr lang="pl-PL" b="1" dirty="0" smtClean="0">
                <a:latin typeface="Segoe Print" pitchFamily="2" charset="0"/>
              </a:rPr>
              <a:t>kliniczna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020272" y="350100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Kryminalistyka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0" y="4725144"/>
            <a:ext cx="23397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Stosunki międzynarodowe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699792" y="486916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Amerykanistyka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588224" y="4653136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Pedagogika specjalna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092280" y="5445224"/>
            <a:ext cx="20517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Filmoznawstwo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11560" y="5589240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Administracja</a:t>
            </a:r>
          </a:p>
          <a:p>
            <a:pPr algn="ctr"/>
            <a:r>
              <a:rPr lang="pl-PL" b="1" dirty="0" smtClean="0">
                <a:latin typeface="Segoe Print" pitchFamily="2" charset="0"/>
              </a:rPr>
              <a:t>publiczna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843808" y="5589240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Bezpieczeństwo wewnętrzne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004048" y="530120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Filologia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860032" y="6165304"/>
            <a:ext cx="3168352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Animacja społeczno-kulturalna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547664" y="635394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Archeologia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9512" y="386104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Europeistyka</a:t>
            </a:r>
            <a:endParaRPr lang="pl-PL" b="1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251520" y="0"/>
            <a:ext cx="8640960" cy="17008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NOWOŚĆ     </a:t>
            </a:r>
            <a:r>
              <a:rPr kumimoji="0" lang="pl-PL" sz="6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C LO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pl-P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         </a:t>
            </a:r>
            <a:r>
              <a:rPr lang="pl-PL" sz="5200" b="1" dirty="0" smtClean="0">
                <a:solidFill>
                  <a:schemeClr val="tx1"/>
                </a:solidFill>
                <a:latin typeface="Segoe Print" pitchFamily="2" charset="0"/>
              </a:rPr>
              <a:t>medyczna</a:t>
            </a:r>
            <a:endParaRPr kumimoji="0" lang="pl-P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" name="Obraz 3" descr="lovez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656184" cy="485567"/>
          </a:xfrm>
          <a:prstGeom prst="rect">
            <a:avLst/>
          </a:prstGeom>
        </p:spPr>
      </p:pic>
      <p:pic>
        <p:nvPicPr>
          <p:cNvPr id="5" name="Obraz 4" descr="IMG_06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980728"/>
            <a:ext cx="2448272" cy="235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06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501008"/>
            <a:ext cx="3130253" cy="3140066"/>
          </a:xfrm>
          <a:prstGeom prst="rect">
            <a:avLst/>
          </a:prstGeom>
        </p:spPr>
      </p:pic>
      <p:sp>
        <p:nvSpPr>
          <p:cNvPr id="8" name="Objaśnienie w chmurce 7"/>
          <p:cNvSpPr/>
          <p:nvPr/>
        </p:nvSpPr>
        <p:spPr>
          <a:xfrm>
            <a:off x="0" y="1556792"/>
            <a:ext cx="5724128" cy="3960440"/>
          </a:xfrm>
          <a:prstGeom prst="cloudCallout">
            <a:avLst>
              <a:gd name="adj1" fmla="val 70440"/>
              <a:gd name="adj2" fmla="val 30745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Planujesz pracę jako fizjoterapeuta, weterynarz, dietetyk, ratownik medyczny, kosmetolog czy analityk laboratoryjny ? Interesuje Cię medycyna, psychologia, farmacja, ochrona środowiska a może bezpieczeństwo cywilne lub służba pożarnicza? Ten profil jest dla Ciebie ! 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5589240"/>
            <a:ext cx="5580112" cy="10081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Segoe Print" pitchFamily="2" charset="0"/>
              </a:rPr>
              <a:t>Przedmioty punktowane przy rekrutacji: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polski, matematyka, biologia, chemia lub fizyka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>
          <a:xfrm>
            <a:off x="179512" y="188640"/>
            <a:ext cx="8712968" cy="15841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C LO</a:t>
            </a: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Segoe Print" pitchFamily="2" charset="0"/>
              </a:rPr>
              <a:t>       medyczna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" name="Obraz 2" descr="lovez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60648"/>
            <a:ext cx="1656184" cy="48556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1772816"/>
            <a:ext cx="8712968" cy="48965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u="sng" dirty="0" smtClean="0">
                <a:solidFill>
                  <a:srgbClr val="002060"/>
                </a:solidFill>
                <a:latin typeface="Segoe Print" pitchFamily="2" charset="0"/>
              </a:rPr>
              <a:t>Jakie przedmioty będą realizowane na poziomie rozszerzonym? 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Segoe Print" pitchFamily="2" charset="0"/>
              </a:rPr>
              <a:t>( wybór 2-4 rozszerzeń)</a:t>
            </a:r>
          </a:p>
          <a:p>
            <a:pPr algn="ctr"/>
            <a:endParaRPr lang="pl-PL" sz="28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Biologia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Chemia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Fizyka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Język obcy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Geografia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Matematyka</a:t>
            </a:r>
          </a:p>
          <a:p>
            <a:pPr algn="ctr">
              <a:buFont typeface="Wingdings" pitchFamily="2" charset="2"/>
              <a:buChar char="ü"/>
            </a:pPr>
            <a:endParaRPr lang="pl-PL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algn="ctr">
              <a:buFont typeface="Wingdings" pitchFamily="2" charset="2"/>
              <a:buChar char="ü"/>
            </a:pP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5" name="Objaśnienie ze strzałką w prawo 4"/>
          <p:cNvSpPr/>
          <p:nvPr/>
        </p:nvSpPr>
        <p:spPr>
          <a:xfrm>
            <a:off x="2843808" y="3501008"/>
            <a:ext cx="3528392" cy="2736304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Przemyślany wybór przedmiotów rozszerzonych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+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dobry wynik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maturalny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44208" y="3501008"/>
            <a:ext cx="2160240" cy="280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STUDIA</a:t>
            </a:r>
            <a:endParaRPr lang="pl-PL" sz="24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 descr="IMG_0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8640"/>
            <a:ext cx="2520280" cy="2220996"/>
          </a:xfrm>
          <a:prstGeom prst="rect">
            <a:avLst/>
          </a:prstGeom>
        </p:spPr>
      </p:pic>
      <p:sp>
        <p:nvSpPr>
          <p:cNvPr id="6" name="Objaśnienie w chmurce 5"/>
          <p:cNvSpPr/>
          <p:nvPr/>
        </p:nvSpPr>
        <p:spPr>
          <a:xfrm>
            <a:off x="3851920" y="0"/>
            <a:ext cx="3096344" cy="1772816"/>
          </a:xfrm>
          <a:prstGeom prst="cloudCallout">
            <a:avLst>
              <a:gd name="adj1" fmla="val 62032"/>
              <a:gd name="adj2" fmla="val 296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Segoe Print" pitchFamily="2" charset="0"/>
              </a:rPr>
              <a:t>Jakie studia ?</a:t>
            </a:r>
            <a:endParaRPr lang="pl-PL" sz="28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314096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Kosmetologia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332656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Analityka medyczna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47664" y="119675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Medycyna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9512" y="1916832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latin typeface="Segoe Print" pitchFamily="2" charset="0"/>
              </a:rPr>
              <a:t>Behawiorystyka</a:t>
            </a:r>
            <a:endParaRPr lang="pl-PL" b="1" dirty="0" smtClean="0">
              <a:latin typeface="Segoe Print" pitchFamily="2" charset="0"/>
            </a:endParaRPr>
          </a:p>
          <a:p>
            <a:pPr algn="ctr"/>
            <a:r>
              <a:rPr lang="pl-PL" b="1" dirty="0" smtClean="0">
                <a:latin typeface="Segoe Print" pitchFamily="2" charset="0"/>
              </a:rPr>
              <a:t>zwierząt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33554" y="191683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Psychologia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915816" y="285293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Ratownictwo medyczne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44008" y="2348880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Dietetyka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020272" y="357301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Farmacja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788024" y="407707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Fizjoterapia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195736" y="371703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Bezpieczeństwo cywilne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0" y="4509120"/>
            <a:ext cx="22677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Biologia sądowa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771800" y="465313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Pielęgniarstwo i położnictwo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932040" y="4869160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Genetyka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020272" y="515719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Ogrodnictwo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899592" y="5301208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Chemia kosmetyczna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923928" y="5517232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latin typeface="Segoe Print" pitchFamily="2" charset="0"/>
              </a:rPr>
              <a:t>Psychokryminalistyka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372200" y="6093296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Turystyka i rekreacja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843808" y="616530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Technika dentystyczna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79512" y="602128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Kryminologia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7092280" y="2564904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Weterynaria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6948264" y="429309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Wychowanie fizyczne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899592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Zootechnika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79512" y="393305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Ochrona środowiska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932040" y="3068960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Służba pożarnicza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  <a:t>Oferta edukacyjna 2017/2018</a:t>
            </a:r>
            <a:r>
              <a:rPr kumimoji="0" lang="pl-PL" sz="8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  <a:t/>
            </a:r>
            <a:br>
              <a:rPr kumimoji="0" lang="pl-PL" sz="8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</a:br>
            <a:endParaRPr kumimoji="0" lang="pl-PL" sz="80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4" name="Obraz 3" descr="IMG_0491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227342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3429000"/>
            <a:ext cx="8568952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Technikum</a:t>
            </a:r>
            <a:endParaRPr lang="pl-PL" sz="11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43508" y="116632"/>
            <a:ext cx="8856984" cy="15841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1 T/i</a:t>
            </a:r>
            <a:endParaRPr lang="pl-PL" sz="4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informatyczna</a:t>
            </a: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4" name="Obraz 3" descr="lovez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60648"/>
            <a:ext cx="1656184" cy="4855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824"/>
            <a:ext cx="1404156" cy="14517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5" y="3501008"/>
            <a:ext cx="3146406" cy="2996952"/>
          </a:xfrm>
          <a:prstGeom prst="rect">
            <a:avLst/>
          </a:prstGeom>
        </p:spPr>
      </p:pic>
      <p:sp>
        <p:nvSpPr>
          <p:cNvPr id="7" name="Objaśnienie w chmurce 6"/>
          <p:cNvSpPr/>
          <p:nvPr/>
        </p:nvSpPr>
        <p:spPr>
          <a:xfrm>
            <a:off x="3167844" y="1484784"/>
            <a:ext cx="5832648" cy="4290264"/>
          </a:xfrm>
          <a:prstGeom prst="cloudCallout">
            <a:avLst>
              <a:gd name="adj1" fmla="val -61595"/>
              <a:gd name="adj2" fmla="val 416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Webmaster</a:t>
            </a:r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, programista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c</a:t>
            </a: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zy </a:t>
            </a:r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analityk IT? </a:t>
            </a:r>
            <a:endParaRPr lang="pl-PL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Chcesz </a:t>
            </a:r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mieć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własną firmę lub pracować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w reklamie?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Jesteś kreatywny i gotowy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na nowe wyzwania?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Marzysz o sukcesie w zakresie technologii IT?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Informatyka to twoja pasja?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Ten kierunek jest dla Ciebie</a:t>
            </a:r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  <a:latin typeface="Segoe Print" panose="02000600000000000000" pitchFamily="2" charset="0"/>
              </a:rPr>
              <a:t> </a:t>
            </a:r>
          </a:p>
        </p:txBody>
      </p:sp>
      <p:sp>
        <p:nvSpPr>
          <p:cNvPr id="8" name="Prostokąt 7"/>
          <p:cNvSpPr/>
          <p:nvPr/>
        </p:nvSpPr>
        <p:spPr>
          <a:xfrm>
            <a:off x="3403808" y="5775048"/>
            <a:ext cx="5580112" cy="10081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Segoe Print" pitchFamily="2" charset="0"/>
              </a:rPr>
              <a:t>Przedmioty punktowane przy rekrutacji: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polski, matematyka, informatyka,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obcy</a:t>
            </a:r>
          </a:p>
        </p:txBody>
      </p:sp>
    </p:spTree>
    <p:extLst>
      <p:ext uri="{BB962C8B-B14F-4D97-AF65-F5344CB8AC3E}">
        <p14:creationId xmlns:p14="http://schemas.microsoft.com/office/powerpoint/2010/main" val="34996445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43508" y="116632"/>
            <a:ext cx="8856984" cy="15841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NOWOŚĆ </a:t>
            </a:r>
            <a:r>
              <a:rPr lang="pl-PL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  </a:t>
            </a:r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1 T/e</a:t>
            </a:r>
            <a:endParaRPr lang="pl-PL" sz="4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i</a:t>
            </a:r>
            <a:r>
              <a:rPr kumimoji="0" lang="pl-PL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nformatyczna  </a:t>
            </a: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Segoe Print" pitchFamily="2" charset="0"/>
              </a:rPr>
              <a:t>E-sport</a:t>
            </a: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65" y="3068960"/>
            <a:ext cx="3656405" cy="3501008"/>
          </a:xfrm>
          <a:prstGeom prst="rect">
            <a:avLst/>
          </a:prstGeom>
        </p:spPr>
      </p:pic>
      <p:sp>
        <p:nvSpPr>
          <p:cNvPr id="5" name="Objaśnienie w chmurce 4"/>
          <p:cNvSpPr/>
          <p:nvPr/>
        </p:nvSpPr>
        <p:spPr>
          <a:xfrm>
            <a:off x="143508" y="1700808"/>
            <a:ext cx="5724636" cy="3600400"/>
          </a:xfrm>
          <a:prstGeom prst="cloudCallout">
            <a:avLst>
              <a:gd name="adj1" fmla="val 59354"/>
              <a:gd name="adj2" fmla="val 37425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Informatyka to Twoja pasja.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Jesteś kreatywny, otwarty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na nowości techniczne, </a:t>
            </a:r>
            <a:endParaRPr lang="pl-PL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zdolny do </a:t>
            </a:r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pracy zespołowej, </a:t>
            </a:r>
            <a:endParaRPr lang="pl-PL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myślenie strategiczne przychodzi z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łatwością?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Ten kierunek jest  dla </a:t>
            </a: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Ciebie!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5661248"/>
            <a:ext cx="5580112" cy="10081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Segoe Print" pitchFamily="2" charset="0"/>
              </a:rPr>
              <a:t>Przedmioty punktowane przy rekrutacji: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polski, matematyka, informatyka,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obcy</a:t>
            </a:r>
          </a:p>
        </p:txBody>
      </p:sp>
    </p:spTree>
    <p:extLst>
      <p:ext uri="{BB962C8B-B14F-4D97-AF65-F5344CB8AC3E}">
        <p14:creationId xmlns:p14="http://schemas.microsoft.com/office/powerpoint/2010/main" val="1224024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>
          <a:xfrm>
            <a:off x="107504" y="116632"/>
            <a:ext cx="8928992" cy="13681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2">
              <a:spcBef>
                <a:spcPct val="0"/>
              </a:spcBef>
              <a:defRPr/>
            </a:pPr>
            <a:endParaRPr kumimoji="0" lang="pl-PL" sz="5200" b="1" i="0" u="none" strike="noStrike" kern="1200" cap="none" spc="0" normalizeH="0" baseline="0" noProof="0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</a:endParaRPr>
          </a:p>
          <a:p>
            <a:pPr lvl="2" algn="ctr">
              <a:spcBef>
                <a:spcPct val="0"/>
              </a:spcBef>
              <a:defRPr/>
            </a:pPr>
            <a:r>
              <a:rPr lang="pl-PL" sz="14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Klasy technikum</a:t>
            </a:r>
            <a:endParaRPr kumimoji="0" lang="pl-PL" sz="14400" b="1" i="0" u="none" strike="noStrike" kern="1200" cap="none" spc="0" normalizeH="0" noProof="0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4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i</a:t>
            </a:r>
            <a:r>
              <a:rPr lang="pl-PL" sz="14400" b="1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nformatyczna / </a:t>
            </a:r>
            <a:r>
              <a:rPr lang="pl-PL" sz="14400" b="1" baseline="0" dirty="0" smtClean="0">
                <a:ln w="28575">
                  <a:noFill/>
                </a:ln>
                <a:solidFill>
                  <a:srgbClr val="0000FF"/>
                </a:solidFill>
                <a:latin typeface="Segoe Print" pitchFamily="2" charset="0"/>
              </a:rPr>
              <a:t>E-sport</a:t>
            </a:r>
            <a:r>
              <a:rPr kumimoji="0" lang="pl-PL" sz="14400" b="1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Segoe Print" pitchFamily="2" charset="0"/>
              </a:rPr>
              <a:t>      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" name="Obraz 2" descr="lovez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8695"/>
            <a:ext cx="1656184" cy="48556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88499" y="1628800"/>
            <a:ext cx="8928992" cy="9296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b="1" u="sng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pl-PL" sz="3200" b="1" u="sng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3200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Jak wygląda nauka ?</a:t>
            </a:r>
          </a:p>
          <a:p>
            <a:pPr algn="ctr"/>
            <a:endParaRPr lang="pl-PL" sz="3200" b="1" u="sng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pl-PL" sz="3200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endParaRPr lang="pl-PL" sz="3200" b="1" u="sng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6031" y="2705906"/>
            <a:ext cx="3384376" cy="223224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Wybór przedmiotów rozszerzonych ( od 2-4):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Matematyka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Fizyka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Informatyka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Język obcy</a:t>
            </a:r>
          </a:p>
          <a:p>
            <a:pPr algn="ctr"/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0865" y="5085583"/>
            <a:ext cx="3371908" cy="162911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Przedmioty zawodowe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+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praktyczna nauka zawodu</a:t>
            </a:r>
            <a:endParaRPr lang="pl-PL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3582773" y="2924944"/>
            <a:ext cx="3293483" cy="1584176"/>
          </a:xfrm>
          <a:prstGeom prst="righ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MATURA</a:t>
            </a:r>
            <a:endParaRPr lang="pl-PL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3603441" y="5090548"/>
            <a:ext cx="3149467" cy="1439761"/>
          </a:xfrm>
          <a:prstGeom prst="rightArrow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EGZAMIN ZAWODOWY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73576" y="5301407"/>
            <a:ext cx="2262920" cy="1413292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Wykształcenie średnie: 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TECHNIK INFORMATYK</a:t>
            </a:r>
            <a:endParaRPr lang="pl-PL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98622" y="2924944"/>
            <a:ext cx="2137874" cy="15841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STUDIA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Strzałka w górę 6"/>
          <p:cNvSpPr/>
          <p:nvPr/>
        </p:nvSpPr>
        <p:spPr>
          <a:xfrm>
            <a:off x="5229514" y="4185084"/>
            <a:ext cx="648072" cy="1116323"/>
          </a:xfrm>
          <a:prstGeom prst="upArrow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842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2466016" cy="2348880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1907704" y="7968"/>
            <a:ext cx="3096344" cy="1692840"/>
          </a:xfrm>
          <a:prstGeom prst="cloudCallout">
            <a:avLst>
              <a:gd name="adj1" fmla="val -62437"/>
              <a:gd name="adj2" fmla="val 681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Jakie studia?</a:t>
            </a:r>
            <a:endParaRPr lang="pl-PL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08902" y="181173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Informatyka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391285" y="1199546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Logistyka wojskowa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40103" y="1010418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Elektrotechnika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90375" y="2056843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Inżynieria cyfryzacji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053065" y="2020993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Inżynieria</a:t>
            </a:r>
          </a:p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biomedyczna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7947" y="2900587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Automatyka i robotyka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355702" y="2888221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Teleinformatyka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38712" y="2765087"/>
            <a:ext cx="2232248" cy="862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Technologie energetyki odnawialnej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79904" y="3720312"/>
            <a:ext cx="2517106" cy="888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Technologie informatyczne w logistyce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676167" y="5393928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Mechatronika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288055" y="3727076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Inżynieria bezpieczeństwa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455876" y="6102219"/>
            <a:ext cx="150777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Grafika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642255" y="6230495"/>
            <a:ext cx="2232248" cy="55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Budownictwo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18304" y="6004168"/>
            <a:ext cx="2304948" cy="78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Programowanie systemowe i sieciowe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809751" y="5272398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Inżynieria oprogramowania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42326" y="4863028"/>
            <a:ext cx="2099144" cy="81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Elektronika i inżynieria komputerowa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721377" y="4415101"/>
            <a:ext cx="170124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Geodezja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899966" y="4623080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Przemysłowe technologie 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4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  <a:t>Oferta edukacyjna 2017/2018</a:t>
            </a:r>
            <a:r>
              <a:rPr kumimoji="0" lang="pl-PL" sz="8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  <a:t/>
            </a:r>
            <a:br>
              <a:rPr kumimoji="0" lang="pl-PL" sz="8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</a:br>
            <a:endParaRPr kumimoji="0" lang="pl-PL" sz="80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4" name="Obraz 3" descr="IMG_0491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227342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536" y="3717032"/>
            <a:ext cx="813690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</a:rPr>
              <a:t>3-letnia Szkoła Branżowa </a:t>
            </a:r>
          </a:p>
          <a:p>
            <a:pPr algn="ctr"/>
            <a:r>
              <a:rPr lang="pl-PL" sz="4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</a:rPr>
              <a:t>I stopnia</a:t>
            </a: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anose="02000600000000000000" pitchFamily="2" charset="0"/>
              </a:rPr>
              <a:t>(dawna ZSZ)</a:t>
            </a:r>
            <a:endParaRPr lang="pl-PL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92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08104" y="980729"/>
            <a:ext cx="3240360" cy="261972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plak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8136" cy="2810763"/>
          </a:xfrm>
          <a:prstGeom prst="rect">
            <a:avLst/>
          </a:prstGeom>
        </p:spPr>
      </p:pic>
      <p:pic>
        <p:nvPicPr>
          <p:cNvPr id="2050" name="Picture 2" descr="C:\Users\Agnieszka\Desktop\pen\ZS foto\0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0"/>
            <a:ext cx="3371784" cy="2249612"/>
          </a:xfrm>
          <a:prstGeom prst="rect">
            <a:avLst/>
          </a:prstGeom>
          <a:noFill/>
        </p:spPr>
      </p:pic>
      <p:pic>
        <p:nvPicPr>
          <p:cNvPr id="9" name="Obraz 8" descr="MX2M7910 — k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2627784" cy="1728192"/>
          </a:xfrm>
          <a:prstGeom prst="rect">
            <a:avLst/>
          </a:prstGeom>
        </p:spPr>
      </p:pic>
      <p:pic>
        <p:nvPicPr>
          <p:cNvPr id="10" name="Obraz 9" descr="0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204864"/>
            <a:ext cx="3155927" cy="2304256"/>
          </a:xfrm>
          <a:prstGeom prst="rect">
            <a:avLst/>
          </a:prstGeom>
        </p:spPr>
      </p:pic>
      <p:pic>
        <p:nvPicPr>
          <p:cNvPr id="11" name="Obraz 10" descr="03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21088"/>
            <a:ext cx="3373132" cy="2420888"/>
          </a:xfrm>
          <a:prstGeom prst="rect">
            <a:avLst/>
          </a:prstGeom>
        </p:spPr>
      </p:pic>
      <p:pic>
        <p:nvPicPr>
          <p:cNvPr id="12" name="Obraz 11" descr="03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19784" y="0"/>
            <a:ext cx="2724216" cy="2132856"/>
          </a:xfrm>
          <a:prstGeom prst="rect">
            <a:avLst/>
          </a:prstGeom>
        </p:spPr>
      </p:pic>
      <p:pic>
        <p:nvPicPr>
          <p:cNvPr id="13" name="Obraz 12" descr="03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221089"/>
            <a:ext cx="3695565" cy="2636912"/>
          </a:xfrm>
          <a:prstGeom prst="rect">
            <a:avLst/>
          </a:prstGeom>
        </p:spPr>
      </p:pic>
      <p:pic>
        <p:nvPicPr>
          <p:cNvPr id="14" name="Obraz 13" descr="03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7696" y="4869160"/>
            <a:ext cx="2736304" cy="1584176"/>
          </a:xfrm>
          <a:prstGeom prst="rect">
            <a:avLst/>
          </a:prstGeom>
        </p:spPr>
      </p:pic>
      <p:pic>
        <p:nvPicPr>
          <p:cNvPr id="16" name="Obraz 15" descr="MX2M7919 — kopi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2132856"/>
            <a:ext cx="3419872" cy="2160240"/>
          </a:xfrm>
          <a:prstGeom prst="rect">
            <a:avLst/>
          </a:prstGeom>
        </p:spPr>
      </p:pic>
      <p:pic>
        <p:nvPicPr>
          <p:cNvPr id="18" name="Obraz 17" descr="032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6256" y="4077072"/>
            <a:ext cx="2267744" cy="131362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179512" y="0"/>
            <a:ext cx="3801049" cy="256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1946-2017</a:t>
            </a:r>
          </a:p>
          <a:p>
            <a:pPr algn="ctr"/>
            <a:r>
              <a:rPr lang="pl-PL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Zespół Szkół w Ozimku </a:t>
            </a:r>
          </a:p>
          <a:p>
            <a:pPr algn="ctr"/>
            <a:r>
              <a:rPr lang="pl-PL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71 lat tradycji</a:t>
            </a:r>
            <a:endParaRPr lang="pl-PL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,,Za moich czasów…” </a:t>
            </a:r>
          </a:p>
          <a:p>
            <a:pPr algn="ctr"/>
            <a:r>
              <a:rPr lang="pl-PL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spektakl teatralny z okazji obchodów 70-lecia szkoły w 2016r</a:t>
            </a:r>
            <a:r>
              <a:rPr lang="pl-PL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. </a:t>
            </a:r>
            <a:endParaRPr lang="pl-PL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1" y="40943"/>
            <a:ext cx="9144000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43508" y="116632"/>
            <a:ext cx="8856984" cy="15841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Segoe Print" pitchFamily="2" charset="0"/>
              </a:rPr>
              <a:t>1W/A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wielozawodowa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4" name="Obraz 3" descr="lovez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60648"/>
            <a:ext cx="1656184" cy="4855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0" y="240396"/>
            <a:ext cx="1584176" cy="13366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63101"/>
            <a:ext cx="3240162" cy="3118656"/>
          </a:xfrm>
          <a:prstGeom prst="rect">
            <a:avLst/>
          </a:prstGeom>
        </p:spPr>
      </p:pic>
      <p:sp>
        <p:nvSpPr>
          <p:cNvPr id="7" name="Objaśnienie w chmurce 6"/>
          <p:cNvSpPr/>
          <p:nvPr/>
        </p:nvSpPr>
        <p:spPr>
          <a:xfrm>
            <a:off x="143508" y="1465308"/>
            <a:ext cx="4968862" cy="4280948"/>
          </a:xfrm>
          <a:prstGeom prst="cloudCallout">
            <a:avLst>
              <a:gd name="adj1" fmla="val 87817"/>
              <a:gd name="adj2" fmla="val 37975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Jesteś </a:t>
            </a:r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sumienny, pracowity oraz gotowy </a:t>
            </a:r>
            <a:endParaRPr lang="pl-PL" sz="1600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do </a:t>
            </a:r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zdobywania  zawodowego doświadczenia. </a:t>
            </a:r>
            <a:endParaRPr lang="pl-PL" sz="1600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Chcesz </a:t>
            </a:r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zostać </a:t>
            </a:r>
            <a:r>
              <a:rPr lang="pl-PL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świetnym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fachowcem </a:t>
            </a:r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w swojej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d</a:t>
            </a:r>
            <a:r>
              <a:rPr lang="pl-PL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ziedzinie. </a:t>
            </a:r>
            <a:endParaRPr lang="pl-PL" sz="16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Marzysz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o założeniu własnej firmy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i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samodzielności finansowej?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To klasa dla Ciebie.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Segoe Print" panose="02000600000000000000" pitchFamily="2" charset="0"/>
              </a:rPr>
              <a:t> 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5646302"/>
            <a:ext cx="5404256" cy="1140823"/>
          </a:xfrm>
          <a:prstGeom prst="rect">
            <a:avLst/>
          </a:prstGeom>
          <a:solidFill>
            <a:srgbClr val="EBEBD7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anose="020B0504020000000003" pitchFamily="34" charset="0"/>
              </a:rPr>
              <a:t>WYMAGANIA PRZY REKRUTACJI: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Script" panose="020B05040200000000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świadectwo ukończenia gimnazjum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zaświadczenie o wyniku egz. gimnazjalnego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potwierdzenie praktyki w wybranym zawodzie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15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Segoe Print" pitchFamily="2" charset="0"/>
              </a:rPr>
              <a:t>1W/A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wielozawodowa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3" name="Obraz 2" descr="lovez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56184" cy="48556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5373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 algn="ctr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3200" b="1" u="sng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W jakich zawodach możesz się kształcić?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32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32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04" y="2276872"/>
            <a:ext cx="4536504" cy="41764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 </a:t>
            </a:r>
            <a:r>
              <a:rPr lang="pl-PL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sprzedawca </a:t>
            </a:r>
            <a:endParaRPr lang="pl-PL" sz="2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rgbClr val="FF0000"/>
                </a:solidFill>
                <a:latin typeface="Segoe Print" panose="02000600000000000000" pitchFamily="2" charset="0"/>
              </a:rPr>
              <a:t>mechanik pojazdów </a:t>
            </a:r>
            <a:r>
              <a:rPr lang="pl-PL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samochodowych</a:t>
            </a:r>
            <a:endParaRPr lang="pl-PL" sz="24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murarz-tynkarz </a:t>
            </a:r>
            <a:endParaRPr lang="pl-PL" sz="2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rgbClr val="FF0000"/>
                </a:solidFill>
                <a:latin typeface="Segoe Print" panose="02000600000000000000" pitchFamily="2" charset="0"/>
              </a:rPr>
              <a:t>fryzjer </a:t>
            </a:r>
            <a:endParaRPr lang="pl-PL" sz="24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kucharz </a:t>
            </a:r>
            <a:endParaRPr lang="pl-PL" sz="2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piekarz </a:t>
            </a:r>
            <a:endParaRPr lang="pl-PL" sz="2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cukiernik </a:t>
            </a:r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endParaRPr lang="pl-PL" sz="2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>
                <a:solidFill>
                  <a:srgbClr val="FF0000"/>
                </a:solidFill>
                <a:latin typeface="Segoe Print" panose="02000600000000000000" pitchFamily="2" charset="0"/>
              </a:rPr>
              <a:t>monter robót </a:t>
            </a:r>
            <a:r>
              <a:rPr lang="pl-PL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wykończeniowych</a:t>
            </a:r>
            <a:endParaRPr lang="pl-PL" sz="24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dekarz</a:t>
            </a:r>
          </a:p>
          <a:p>
            <a:endParaRPr lang="pl-PL" sz="2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Segoe Print" panose="02000600000000000000" pitchFamily="2" charset="0"/>
              </a:rPr>
              <a:t> </a:t>
            </a:r>
          </a:p>
        </p:txBody>
      </p:sp>
      <p:sp>
        <p:nvSpPr>
          <p:cNvPr id="6" name="Prostokąt 5"/>
          <p:cNvSpPr/>
          <p:nvPr/>
        </p:nvSpPr>
        <p:spPr>
          <a:xfrm>
            <a:off x="4464496" y="2084535"/>
            <a:ext cx="4499992" cy="43924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monter </a:t>
            </a:r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sieci, instalacji i urządzeń sanitarnych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mechanik automatyki przemysłowej i urządzeń </a:t>
            </a:r>
          </a:p>
          <a:p>
            <a:r>
              <a:rPr 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      </a:t>
            </a:r>
            <a:r>
              <a:rPr lang="pl-PL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            precyzyjnych</a:t>
            </a:r>
            <a:endParaRPr lang="pl-PL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monter-elektronik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elektryk </a:t>
            </a:r>
          </a:p>
          <a:p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elektromechanik pojazdów </a:t>
            </a: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   samochodowych </a:t>
            </a:r>
            <a:endParaRPr lang="pl-PL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stolarz </a:t>
            </a:r>
          </a:p>
          <a:p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ślusarz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· </a:t>
            </a:r>
            <a:r>
              <a:rPr 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monter robót wykończeniowych </a:t>
            </a:r>
            <a:r>
              <a:rPr lang="pl-PL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w </a:t>
            </a:r>
            <a:r>
              <a:rPr 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budownictwie</a:t>
            </a:r>
          </a:p>
          <a:p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73871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055306" y="114752"/>
            <a:ext cx="6909182" cy="1368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Aby osiągnąć wyznaczone cele ZS oferuje…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" y="63279"/>
            <a:ext cx="2481798" cy="228560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73099" y="2463632"/>
            <a:ext cx="4082877" cy="175745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zajęcia na poziomie rozszerzonym w grupach międzyoddziałowych </a:t>
            </a: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zdawalność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egz</a:t>
            </a: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. </a:t>
            </a: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maturalnego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na </a:t>
            </a: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poziomie 90%</a:t>
            </a: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27584" y="4377406"/>
            <a:ext cx="7416824" cy="22199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stypendium naukowe </a:t>
            </a:r>
            <a:r>
              <a:rPr lang="pl-PL" altLang="pl-PL" sz="2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dla wszystkich ze średnią </a:t>
            </a:r>
            <a:r>
              <a:rPr lang="pl-PL" altLang="pl-PL" sz="2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4,75 </a:t>
            </a:r>
            <a:endParaRPr lang="pl-PL" altLang="pl-PL" sz="2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stypendium sportowe </a:t>
            </a:r>
            <a:endParaRPr lang="pl-PL" altLang="pl-PL" sz="24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stypendium </a:t>
            </a:r>
            <a:r>
              <a:rPr lang="pl-PL" altLang="pl-PL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Prezesa Rady </a:t>
            </a:r>
            <a:r>
              <a:rPr lang="pl-PL" altLang="pl-PL" sz="24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Ministrów </a:t>
            </a:r>
            <a:r>
              <a:rPr lang="pl-PL" altLang="pl-PL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doceniamy wyniki w nauce i aktywność </a:t>
            </a:r>
            <a:endParaRPr lang="pl-PL" altLang="pl-P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708549" y="1772816"/>
            <a:ext cx="4082877" cy="216024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Fakultety przedmiotowe z zakresu matematyki, biologii, fizyki, chemii, geografii, historii, WOS-u, języków obcych-</a:t>
            </a: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przygotowanie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do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egz. maturalnego</a:t>
            </a:r>
            <a:endParaRPr lang="pl-PL" altLang="pl-PL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31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" y="31495"/>
            <a:ext cx="9144000" cy="686284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23728" y="133419"/>
            <a:ext cx="6840760" cy="1368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Aby osiągnąć wyznaczone cele ZS oferuje…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6" y="114752"/>
            <a:ext cx="2006699" cy="1890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915816" y="1268761"/>
            <a:ext cx="6048672" cy="122413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cykliczne warsztaty edukacyjne, naukowe </a:t>
            </a:r>
            <a:r>
              <a:rPr lang="pl-PL" altLang="pl-PL" b="1" i="1" dirty="0">
                <a:solidFill>
                  <a:srgbClr val="000000"/>
                </a:solidFill>
                <a:latin typeface="Segoe Print" panose="02000600000000000000" pitchFamily="2" charset="0"/>
              </a:rPr>
              <a:t>i </a:t>
            </a: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wykłady-</a:t>
            </a: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poszerzenie wiedzy w kontekście egz. maturalnego</a:t>
            </a: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621" y="2315360"/>
            <a:ext cx="4291965" cy="7744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Współpracujemy z…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836" y="3615251"/>
            <a:ext cx="4291965" cy="1302157"/>
          </a:xfrm>
          <a:prstGeom prst="rightArrowCallout">
            <a:avLst>
              <a:gd name="adj1" fmla="val 25000"/>
              <a:gd name="adj2" fmla="val 25000"/>
              <a:gd name="adj3" fmla="val 90203"/>
              <a:gd name="adj4" fmla="val 66667"/>
            </a:avLst>
          </a:prstGeom>
          <a:solidFill>
            <a:srgbClr val="D7D7C2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Wydziałem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Prawa i Administracji Uniwersytetu Opolskiego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161052" y="3719200"/>
            <a:ext cx="3816423" cy="1358421"/>
          </a:xfrm>
          <a:prstGeom prst="rightArrowCallout">
            <a:avLst>
              <a:gd name="adj1" fmla="val 25000"/>
              <a:gd name="adj2" fmla="val 25000"/>
              <a:gd name="adj3" fmla="val 62323"/>
              <a:gd name="adj4" fmla="val 66667"/>
            </a:avLst>
          </a:prstGeom>
          <a:solidFill>
            <a:srgbClr val="C2C2A3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Państwową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Medyczną Wyższą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Szkołą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Zawodową w Opolu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065716" y="3710104"/>
            <a:ext cx="3099195" cy="1354593"/>
          </a:xfrm>
          <a:prstGeom prst="rightArrowCallout">
            <a:avLst>
              <a:gd name="adj1" fmla="val 25000"/>
              <a:gd name="adj2" fmla="val 25000"/>
              <a:gd name="adj3" fmla="val 96056"/>
              <a:gd name="adj4" fmla="val 66667"/>
            </a:avLst>
          </a:prstGeom>
          <a:solidFill>
            <a:srgbClr val="E1E1C2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Politechniką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Opolską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03895" y="5086717"/>
            <a:ext cx="3839666" cy="1543971"/>
          </a:xfrm>
          <a:prstGeom prst="rightArrowCallout">
            <a:avLst>
              <a:gd name="adj1" fmla="val 21629"/>
              <a:gd name="adj2" fmla="val 25000"/>
              <a:gd name="adj3" fmla="val 69118"/>
              <a:gd name="adj4" fmla="val 66667"/>
            </a:avLst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Instytutem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Historii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Uniwersytetu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Opolskiego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917638" y="5296734"/>
            <a:ext cx="4209008" cy="1306173"/>
          </a:xfrm>
          <a:prstGeom prst="rightArrowCallout">
            <a:avLst>
              <a:gd name="adj1" fmla="val 25000"/>
              <a:gd name="adj2" fmla="val 25000"/>
              <a:gd name="adj3" fmla="val 79818"/>
              <a:gd name="adj4" fmla="val 66667"/>
            </a:avLst>
          </a:prstGeom>
          <a:solidFill>
            <a:srgbClr val="EBEBD7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Sądem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Okręgowym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Opolu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959856" y="5442454"/>
            <a:ext cx="2633545" cy="1152128"/>
          </a:xfrm>
          <a:prstGeom prst="rightArrowCallout">
            <a:avLst>
              <a:gd name="adj1" fmla="val 25000"/>
              <a:gd name="adj2" fmla="val 25000"/>
              <a:gd name="adj3" fmla="val 69032"/>
              <a:gd name="adj4" fmla="val 66667"/>
            </a:avLst>
          </a:prstGeom>
          <a:solidFill>
            <a:srgbClr val="D7D7C2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Instytutem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Konfucjusza 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WP_20160414_09_21_29_P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51" y="2387400"/>
            <a:ext cx="2199006" cy="12408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 descr="Podobny obr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03" y="2387814"/>
            <a:ext cx="1779023" cy="12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1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" y="63279"/>
            <a:ext cx="2006699" cy="189068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055306" y="114752"/>
            <a:ext cx="6909182" cy="13681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Aby osiągnąć wyznaczone cele ZS oferuje…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3208" y="3680520"/>
            <a:ext cx="4105430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sale dydaktyczne z wykorzystaniem multimediów i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Notebooków– </a:t>
            </a:r>
            <a:endParaRPr lang="pl-PL" altLang="pl-PL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atrakcyjna </a:t>
            </a: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i skuteczna nauka</a:t>
            </a: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22" y="2029552"/>
            <a:ext cx="4968552" cy="153100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wysokiej klasy wyposażenie i oprogramowanie w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Segoe Print" panose="02000600000000000000" pitchFamily="2" charset="0"/>
              </a:rPr>
              <a:t>pracowniach  informatycznych –</a:t>
            </a: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kształcenie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informatyczne na wysokim poziomie</a:t>
            </a: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73" y="4986031"/>
            <a:ext cx="2302583" cy="17269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55" y="1490177"/>
            <a:ext cx="3251200" cy="27736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8" y="4986031"/>
            <a:ext cx="2808312" cy="175958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2" y="4376513"/>
            <a:ext cx="2915816" cy="23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8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055306" y="114752"/>
            <a:ext cx="6909182" cy="1368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Aby osiągnąć wyznaczone cele ZS oferuje…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" y="63279"/>
            <a:ext cx="2481798" cy="228560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484120" y="1534377"/>
            <a:ext cx="6480368" cy="131855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srgbClr val="000000"/>
                </a:solidFill>
                <a:latin typeface="Segoe Print" panose="02000600000000000000" pitchFamily="2" charset="0"/>
              </a:rPr>
              <a:t>udział w </a:t>
            </a:r>
            <a:r>
              <a:rPr lang="pl-PL" altLang="pl-PL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projektach</a:t>
            </a:r>
            <a:endParaRPr lang="pl-PL" altLang="pl-PL" sz="2000" b="1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srgbClr val="000000"/>
                </a:solidFill>
                <a:latin typeface="Segoe Print" panose="02000600000000000000" pitchFamily="2" charset="0"/>
              </a:rPr>
              <a:t>m</a:t>
            </a:r>
            <a:r>
              <a:rPr lang="pl-PL" altLang="pl-PL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iędzynarodowych i wymianie </a:t>
            </a:r>
            <a:r>
              <a:rPr lang="pl-PL" altLang="pl-PL" sz="2000" b="1" dirty="0">
                <a:solidFill>
                  <a:srgbClr val="000000"/>
                </a:solidFill>
                <a:latin typeface="Segoe Print" panose="02000600000000000000" pitchFamily="2" charset="0"/>
              </a:rPr>
              <a:t>młodzieży-</a:t>
            </a:r>
            <a:r>
              <a:rPr lang="pl-PL" alt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kształcenie </a:t>
            </a:r>
            <a:r>
              <a:rPr lang="pl-PL" altLang="pl-PL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 zakresie </a:t>
            </a:r>
            <a:r>
              <a:rPr lang="pl-PL" altLang="pl-PL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języków obcych</a:t>
            </a:r>
            <a:endParaRPr lang="pl-PL" altLang="pl-PL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az 10" descr="F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9679"/>
            <a:ext cx="4615755" cy="300875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27413"/>
            <a:ext cx="3096344" cy="203873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85" y="3000638"/>
            <a:ext cx="2663215" cy="199036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0" y="2904409"/>
            <a:ext cx="2304564" cy="208989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56" y="4991005"/>
            <a:ext cx="1806807" cy="17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55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627784" y="114752"/>
            <a:ext cx="6336704" cy="12260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Aby osiągnąć wyznaczone cele ZS oferuje…</a:t>
            </a:r>
            <a:endParaRPr lang="pl-PL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" y="63279"/>
            <a:ext cx="2481798" cy="228560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627783" y="1482904"/>
            <a:ext cx="6336705" cy="2378144"/>
          </a:xfrm>
          <a:prstGeom prst="rect">
            <a:avLst/>
          </a:prstGeom>
          <a:solidFill>
            <a:srgbClr val="FFFF9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,,Wsparcie kształcenia zawodowego w Aglomeracji Opolskiej”-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projekt dla uczniów technikum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oraz szkoły zawodowej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(</a:t>
            </a:r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2017-2019)</a:t>
            </a:r>
            <a:endParaRPr lang="pl-PL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49" y="2428980"/>
            <a:ext cx="2627783" cy="100811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Co możesz zyskać?</a:t>
            </a:r>
            <a:endParaRPr lang="pl-PL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497120" y="3489410"/>
            <a:ext cx="720080" cy="5965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7504" y="4085988"/>
            <a:ext cx="8856984" cy="258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Prawo jazdy kategorii 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Uprawnienia spawacza i operatora wózków widłowych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Bezpłatne praktyki i staż zawodowy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Kurs przygotowawczy do studiów technicznych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Uczestnictwo w obozie naukowym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Wszelkie koszty dojazdów, wyżywienia, szkoleń, 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kursów są finansowane w ramach projektu!</a:t>
            </a:r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endParaRPr lang="pl-PL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34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" y="8092"/>
            <a:ext cx="5112568" cy="424847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47" y="3173016"/>
            <a:ext cx="4535653" cy="3672408"/>
          </a:xfrm>
          <a:prstGeom prst="rect">
            <a:avLst/>
          </a:prstGeom>
        </p:spPr>
      </p:pic>
      <p:sp>
        <p:nvSpPr>
          <p:cNvPr id="12" name="Objaśnienie w chmurce 11"/>
          <p:cNvSpPr/>
          <p:nvPr/>
        </p:nvSpPr>
        <p:spPr>
          <a:xfrm>
            <a:off x="5448251" y="155479"/>
            <a:ext cx="3374497" cy="2673731"/>
          </a:xfrm>
          <a:prstGeom prst="cloudCallout">
            <a:avLst>
              <a:gd name="adj1" fmla="val -80395"/>
              <a:gd name="adj2" fmla="val 11031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592133" y="238636"/>
            <a:ext cx="308673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l-PL" sz="2800" b="1" dirty="0" smtClean="0"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pl-PL" sz="2800" b="1" dirty="0" smtClean="0">
                <a:ln w="12700">
                  <a:noFill/>
                </a:ln>
                <a:solidFill>
                  <a:srgbClr val="FFFF99"/>
                </a:solidFill>
                <a:latin typeface="Segoe Print" panose="02000600000000000000" pitchFamily="2" charset="0"/>
              </a:rPr>
              <a:t>ZS </a:t>
            </a:r>
          </a:p>
          <a:p>
            <a:pPr algn="ctr"/>
            <a:r>
              <a:rPr lang="pl-PL" sz="2800" b="1" dirty="0" smtClean="0">
                <a:ln w="12700">
                  <a:noFill/>
                </a:ln>
                <a:solidFill>
                  <a:srgbClr val="FFFF99"/>
                </a:solidFill>
                <a:latin typeface="Segoe Print" panose="02000600000000000000" pitchFamily="2" charset="0"/>
              </a:rPr>
              <a:t>to dobrze zgrany </a:t>
            </a:r>
          </a:p>
          <a:p>
            <a:pPr algn="ctr"/>
            <a:r>
              <a:rPr lang="pl-PL" sz="2800" b="1" dirty="0">
                <a:ln w="12700">
                  <a:noFill/>
                </a:ln>
                <a:solidFill>
                  <a:srgbClr val="FFFF99"/>
                </a:solidFill>
                <a:latin typeface="Segoe Print" panose="02000600000000000000" pitchFamily="2" charset="0"/>
              </a:rPr>
              <a:t>z</a:t>
            </a:r>
            <a:r>
              <a:rPr lang="pl-PL" sz="2800" b="1" dirty="0" smtClean="0">
                <a:ln w="12700">
                  <a:noFill/>
                </a:ln>
                <a:solidFill>
                  <a:srgbClr val="FFFF99"/>
                </a:solidFill>
                <a:latin typeface="Segoe Print" panose="02000600000000000000" pitchFamily="2" charset="0"/>
              </a:rPr>
              <a:t>espół </a:t>
            </a:r>
            <a:r>
              <a:rPr lang="pl-PL" sz="2800" b="1" dirty="0" smtClean="0">
                <a:ln w="12700">
                  <a:noFill/>
                </a:ln>
                <a:solidFill>
                  <a:srgbClr val="FFFF99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endParaRPr lang="pl-PL" sz="2800" b="1" dirty="0">
              <a:ln w="12700">
                <a:noFill/>
              </a:ln>
              <a:solidFill>
                <a:srgbClr val="FFFF99"/>
              </a:solidFill>
              <a:latin typeface="Segoe Print" panose="02000600000000000000" pitchFamily="2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" y="3501008"/>
            <a:ext cx="4593912" cy="33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3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5512" cy="38218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12" y="-1"/>
            <a:ext cx="2868488" cy="35603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3573015"/>
            <a:ext cx="5312792" cy="329762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4283968" cy="32849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16" y="3140966"/>
            <a:ext cx="358169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36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6"/>
            <a:ext cx="4391472" cy="29230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1" y="0"/>
            <a:ext cx="4752529" cy="32930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5698"/>
            <a:ext cx="5292079" cy="39043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3851919" cy="41111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45" y="2517826"/>
            <a:ext cx="1264365" cy="12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407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  <a:t>Oferta edukacyjna 2017/2018</a:t>
            </a:r>
            <a:r>
              <a:rPr kumimoji="0" lang="pl-PL" sz="8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  <a:t/>
            </a:r>
            <a:br>
              <a:rPr kumimoji="0" lang="pl-PL" sz="80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egoe Print" pitchFamily="2" charset="0"/>
              </a:rPr>
            </a:br>
            <a:endParaRPr kumimoji="0" lang="pl-PL" sz="80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3" name="Obraz 2" descr="IMG_049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227342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3212976"/>
            <a:ext cx="9144000" cy="364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Liceum</a:t>
            </a:r>
          </a:p>
          <a:p>
            <a:pPr algn="ctr"/>
            <a:r>
              <a:rPr lang="pl-PL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Ogólnokształcące </a:t>
            </a:r>
            <a:endParaRPr lang="pl-PL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4126" cy="41490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58" y="3140968"/>
            <a:ext cx="5713142" cy="37170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26" y="6144"/>
            <a:ext cx="4189874" cy="37108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923928" cy="8640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" y="4028191"/>
            <a:ext cx="3423588" cy="28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6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9877" cy="3123818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3419872" y="116632"/>
            <a:ext cx="3096344" cy="1800200"/>
          </a:xfrm>
          <a:prstGeom prst="cloudCallout">
            <a:avLst>
              <a:gd name="adj1" fmla="val -85599"/>
              <a:gd name="adj2" fmla="val 3643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Nie samą nauką tu żyjemy!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204"/>
            <a:ext cx="5424686" cy="32206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87" y="4127809"/>
            <a:ext cx="3719313" cy="27506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70" y="1803004"/>
            <a:ext cx="3898729" cy="235142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-6702"/>
            <a:ext cx="2690825" cy="219424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138"/>
            <a:ext cx="2771799" cy="18164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343" y="2513314"/>
            <a:ext cx="2740032" cy="164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2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36" y="4510675"/>
            <a:ext cx="2839864" cy="23473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797"/>
            <a:ext cx="3700409" cy="29314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93" y="1916055"/>
            <a:ext cx="3578786" cy="25946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85" y="-9449"/>
            <a:ext cx="4763127" cy="207403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2" y="4928961"/>
            <a:ext cx="3963274" cy="19290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331"/>
            <a:ext cx="2340861" cy="158166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02" y="2295308"/>
            <a:ext cx="2765011" cy="2664360"/>
          </a:xfrm>
          <a:prstGeom prst="rect">
            <a:avLst/>
          </a:prstGeom>
        </p:spPr>
      </p:pic>
      <p:sp>
        <p:nvSpPr>
          <p:cNvPr id="3" name="Objaśnienie w chmurce 2"/>
          <p:cNvSpPr/>
          <p:nvPr/>
        </p:nvSpPr>
        <p:spPr>
          <a:xfrm>
            <a:off x="5899713" y="3068960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134702" y="2046817"/>
            <a:ext cx="2765011" cy="704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E-dziennik</a:t>
            </a:r>
            <a:endParaRPr lang="pl-PL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964964" y="3926940"/>
            <a:ext cx="2957608" cy="10063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Szafki dla każdego ucznia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987823" y="5932402"/>
            <a:ext cx="2957609" cy="876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2 sale gimnastyczne </a:t>
            </a: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+ </a:t>
            </a: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siłownia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2420888"/>
            <a:ext cx="3134701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Wycieczki i Zielone </a:t>
            </a:r>
            <a:r>
              <a:rPr lang="pl-PL" b="1" dirty="0">
                <a:solidFill>
                  <a:schemeClr val="tx1"/>
                </a:solidFill>
                <a:latin typeface="Segoe Print" panose="02000600000000000000" pitchFamily="2" charset="0"/>
              </a:rPr>
              <a:t>S</a:t>
            </a:r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zkoły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946502" y="1412775"/>
            <a:ext cx="3060798" cy="6518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Imprezy kulturalne i sportowe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94454" y="4162494"/>
            <a:ext cx="2821643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Imprezy charytatywne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0" y="4808113"/>
            <a:ext cx="2583400" cy="468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Samorządność</a:t>
            </a:r>
            <a:endParaRPr lang="pl-PL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34702" cy="2420888"/>
          </a:xfrm>
          <a:prstGeom prst="rect">
            <a:avLst/>
          </a:prstGeom>
        </p:spPr>
      </p:pic>
      <p:sp>
        <p:nvSpPr>
          <p:cNvPr id="20" name="Objaśnienie w chmurce 19"/>
          <p:cNvSpPr/>
          <p:nvPr/>
        </p:nvSpPr>
        <p:spPr>
          <a:xfrm>
            <a:off x="2574695" y="0"/>
            <a:ext cx="2501362" cy="1729146"/>
          </a:xfrm>
          <a:prstGeom prst="cloudCallout">
            <a:avLst>
              <a:gd name="adj1" fmla="val -60709"/>
              <a:gd name="adj2" fmla="val 4275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Co jeszcze?</a:t>
            </a:r>
            <a:endParaRPr lang="pl-PL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239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6" cy="6858000"/>
          </a:xfrm>
          <a:prstGeom prst="rect">
            <a:avLst/>
          </a:prstGeom>
        </p:spPr>
      </p:pic>
      <p:pic>
        <p:nvPicPr>
          <p:cNvPr id="2050" name="Picture 2" descr="IMG_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29605"/>
            <a:ext cx="3744416" cy="295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5330" y="188640"/>
            <a:ext cx="2266429" cy="1559173"/>
          </a:xfrm>
          <a:prstGeom prst="cloudCallout">
            <a:avLst>
              <a:gd name="adj1" fmla="val 68876"/>
              <a:gd name="adj2" fmla="val 53036"/>
            </a:avLst>
          </a:prstGeom>
          <a:solidFill>
            <a:srgbClr val="D9D9D9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My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już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wybraliśmy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jaśnienie w chmurce 5"/>
          <p:cNvSpPr/>
          <p:nvPr/>
        </p:nvSpPr>
        <p:spPr>
          <a:xfrm>
            <a:off x="5964868" y="322292"/>
            <a:ext cx="2855604" cy="1584176"/>
          </a:xfrm>
          <a:prstGeom prst="cloudCallout">
            <a:avLst>
              <a:gd name="adj1" fmla="val -67177"/>
              <a:gd name="adj2" fmla="val 5121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Czas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na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Twój ruch!</a:t>
            </a:r>
            <a:endParaRPr lang="pl-PL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22573" y="3368708"/>
            <a:ext cx="4522787" cy="511175"/>
          </a:xfrm>
          <a:prstGeom prst="rect">
            <a:avLst/>
          </a:prstGeom>
          <a:solidFill>
            <a:srgbClr val="D9D9D9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Razem zbudujemy swój sukces 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53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56" y="4018836"/>
            <a:ext cx="4451351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5330" y="3945806"/>
            <a:ext cx="3942309" cy="2723554"/>
          </a:xfrm>
          <a:prstGeom prst="rect">
            <a:avLst/>
          </a:prstGeom>
          <a:solidFill>
            <a:srgbClr val="D7D7C2"/>
          </a:solidFill>
          <a:ln w="25400" algn="ctr">
            <a:solidFill>
              <a:srgbClr val="9A9A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NASZ ADRES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Ul. Częstochowska 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46-040 Ozimek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tel. 77 /44 36 400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panose="02000600000000000000" pitchFamily="2" charset="0"/>
              </a:rPr>
              <a:t>E-mail: zsozimek@wodip.opole.pl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www.zsozimek.wodip.opole.pl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Print" panose="02000600000000000000" pitchFamily="2" charset="0"/>
              </a:rPr>
              <a:t>w</a:t>
            </a:r>
            <a:r>
              <a:rPr kumimoji="0" lang="pl-PL" altLang="pl-PL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Print" panose="02000600000000000000" pitchFamily="2" charset="0"/>
              </a:rPr>
              <a:t>ww.facebook.com/zso.ozimek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32969" y="5184113"/>
            <a:ext cx="49053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kern="1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Do zobaczenia </a:t>
            </a:r>
          </a:p>
          <a:p>
            <a:pPr algn="ctr"/>
            <a:r>
              <a:rPr lang="pl-PL" sz="3200" b="1" kern="1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we </a:t>
            </a:r>
          </a:p>
          <a:p>
            <a:pPr algn="ctr"/>
            <a:r>
              <a:rPr lang="pl-PL" sz="3200" b="1" kern="1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wrześniu</a:t>
            </a:r>
            <a:r>
              <a:rPr lang="pl-PL" sz="3200" b="1" kern="1400" dirty="0" smtClean="0">
                <a:solidFill>
                  <a:srgbClr val="FFFF0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  </a:t>
            </a:r>
            <a:endParaRPr lang="pl-PL" sz="3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l-PL" sz="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234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79512" y="188640"/>
            <a:ext cx="8964488" cy="648072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Oferta edukacyjna 2017/2018</a:t>
            </a:r>
            <a:r>
              <a:rPr kumimoji="0" lang="pl-PL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pl-PL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endParaRPr kumimoji="0" lang="pl-PL" sz="1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" name="Obraz 3" descr="lovez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4176" cy="50405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9512" y="980728"/>
            <a:ext cx="8964488" cy="7920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Segoe Print" pitchFamily="2" charset="0"/>
              </a:rPr>
              <a:t>Liceum Ogólnokształcące</a:t>
            </a:r>
            <a:endParaRPr lang="pl-PL" sz="44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Pięciokąt 6"/>
          <p:cNvSpPr/>
          <p:nvPr/>
        </p:nvSpPr>
        <p:spPr>
          <a:xfrm>
            <a:off x="251520" y="2060848"/>
            <a:ext cx="7344816" cy="1296144"/>
          </a:xfrm>
          <a:prstGeom prst="homePlat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1 A       </a:t>
            </a:r>
            <a:r>
              <a:rPr lang="pl-PL" sz="2800" b="1" dirty="0" smtClean="0">
                <a:solidFill>
                  <a:srgbClr val="0000FF"/>
                </a:solidFill>
                <a:latin typeface="Segoe Print" pitchFamily="2" charset="0"/>
              </a:rPr>
              <a:t>NOWOŚĆ</a:t>
            </a:r>
          </a:p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Segoe Print" pitchFamily="2" charset="0"/>
              </a:rPr>
              <a:t>matematyczno-informatyczna</a:t>
            </a:r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8" name="Pięciokąt 7"/>
          <p:cNvSpPr/>
          <p:nvPr/>
        </p:nvSpPr>
        <p:spPr>
          <a:xfrm>
            <a:off x="251520" y="3501008"/>
            <a:ext cx="7416824" cy="136815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     1 B </a:t>
            </a:r>
          </a:p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Segoe Print" pitchFamily="2" charset="0"/>
              </a:rPr>
              <a:t>społeczno-prawna</a:t>
            </a:r>
            <a:endParaRPr lang="pl-PL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9" name="Pięciokąt 8"/>
          <p:cNvSpPr/>
          <p:nvPr/>
        </p:nvSpPr>
        <p:spPr>
          <a:xfrm>
            <a:off x="251520" y="5085184"/>
            <a:ext cx="7488832" cy="1412776"/>
          </a:xfrm>
          <a:prstGeom prst="homePlat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800" b="1" dirty="0" smtClean="0">
                <a:solidFill>
                  <a:schemeClr val="tx1"/>
                </a:solidFill>
                <a:latin typeface="Segoe Print" pitchFamily="2" charset="0"/>
              </a:rPr>
              <a:t>     1 C       </a:t>
            </a:r>
            <a:r>
              <a:rPr lang="pl-PL" sz="2800" b="1" dirty="0" smtClean="0">
                <a:solidFill>
                  <a:srgbClr val="0000FF"/>
                </a:solidFill>
                <a:latin typeface="Segoe Print" pitchFamily="2" charset="0"/>
              </a:rPr>
              <a:t>NOWOŚĆ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Segoe Print" pitchFamily="2" charset="0"/>
              </a:rPr>
              <a:t>medyczna</a:t>
            </a:r>
            <a:endParaRPr lang="pl-PL" sz="36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79512" y="188640"/>
            <a:ext cx="8784976" cy="18448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Nowość</a:t>
            </a: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</a:t>
            </a:r>
            <a:r>
              <a:rPr kumimoji="0" lang="pl-PL" sz="6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A LO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    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matematyczno-informatyczna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" name="Obraz 3" descr="IMG_0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275298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lovez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60648"/>
            <a:ext cx="1656184" cy="485567"/>
          </a:xfrm>
          <a:prstGeom prst="rect">
            <a:avLst/>
          </a:prstGeom>
        </p:spPr>
      </p:pic>
      <p:sp>
        <p:nvSpPr>
          <p:cNvPr id="6" name="Objaśnienie w chmurce 5"/>
          <p:cNvSpPr/>
          <p:nvPr/>
        </p:nvSpPr>
        <p:spPr>
          <a:xfrm rot="476802">
            <a:off x="4019328" y="1677435"/>
            <a:ext cx="5041724" cy="4855366"/>
          </a:xfrm>
          <a:prstGeom prst="cloudCallout">
            <a:avLst>
              <a:gd name="adj1" fmla="val -86824"/>
              <a:gd name="adj2" fmla="val -13912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Jesteś wizjonerem. Fascynujesz się nowymi technologiami.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Chcesz, by Twoje pomysły zastosowano w przemyśle, medycynie czy motoryzacji?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Marzysz o studiach technicznych czy szkole oficerskiej?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To profil zdecydowanie dla Ciebie. 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5777880"/>
            <a:ext cx="5688632" cy="1080120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Segoe Print" pitchFamily="2" charset="0"/>
              </a:rPr>
              <a:t>Przedmioty punktowane przy rekrutacji: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polski, matematyka, fizyka, informatyka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772816"/>
            <a:ext cx="8784976" cy="50851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u="sng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pl-PL" sz="2800" b="1" u="sng" dirty="0" smtClean="0">
                <a:solidFill>
                  <a:srgbClr val="002060"/>
                </a:solidFill>
                <a:latin typeface="Segoe Print" pitchFamily="2" charset="0"/>
              </a:rPr>
              <a:t>Jakie przedmioty będą realizowane na </a:t>
            </a:r>
          </a:p>
          <a:p>
            <a:pPr algn="ctr"/>
            <a:r>
              <a:rPr lang="pl-PL" sz="2800" b="1" u="sng" dirty="0" smtClean="0">
                <a:solidFill>
                  <a:srgbClr val="002060"/>
                </a:solidFill>
                <a:latin typeface="Segoe Print" pitchFamily="2" charset="0"/>
              </a:rPr>
              <a:t>poziomie rozszerzonym?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Segoe Print" pitchFamily="2" charset="0"/>
              </a:rPr>
              <a:t>(wybierasz od 2-4) </a:t>
            </a:r>
          </a:p>
          <a:p>
            <a:pPr algn="ctr"/>
            <a:endParaRPr lang="pl-PL" sz="20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Matematyka</a:t>
            </a:r>
          </a:p>
          <a:p>
            <a:pPr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Fizyka</a:t>
            </a:r>
          </a:p>
          <a:p>
            <a:pPr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Język obcy</a:t>
            </a:r>
          </a:p>
          <a:p>
            <a:pPr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Informatyka </a:t>
            </a:r>
          </a:p>
          <a:p>
            <a:pPr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Geografia</a:t>
            </a:r>
          </a:p>
          <a:p>
            <a:pPr>
              <a:buFont typeface="Wingdings" pitchFamily="2" charset="2"/>
              <a:buChar char="ü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Chemia</a:t>
            </a:r>
          </a:p>
          <a:p>
            <a:endParaRPr lang="pl-PL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endParaRPr lang="pl-PL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endParaRPr lang="pl-PL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179512" y="188640"/>
            <a:ext cx="8784976" cy="151216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A LO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    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matematyczno-informatyczna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5" name="Obraz 4" descr="lovez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656184" cy="485567"/>
          </a:xfrm>
          <a:prstGeom prst="rect">
            <a:avLst/>
          </a:prstGeom>
        </p:spPr>
      </p:pic>
      <p:sp>
        <p:nvSpPr>
          <p:cNvPr id="6" name="Objaśnienie ze strzałką w prawo 5"/>
          <p:cNvSpPr/>
          <p:nvPr/>
        </p:nvSpPr>
        <p:spPr>
          <a:xfrm>
            <a:off x="2915816" y="3429000"/>
            <a:ext cx="3960440" cy="3240360"/>
          </a:xfrm>
          <a:prstGeom prst="rightArrowCallou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Przemyślany wybór przedmiotów rozszerzonych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+ 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dobry wynik maturalny</a:t>
            </a:r>
          </a:p>
          <a:p>
            <a:pPr algn="ctr"/>
            <a:endParaRPr lang="pl-PL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48264" y="3645024"/>
            <a:ext cx="1800200" cy="3024336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Segoe Print" pitchFamily="2" charset="0"/>
              </a:rPr>
              <a:t>STUDIA</a:t>
            </a:r>
            <a:endParaRPr lang="pl-PL" sz="32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 descr="IMG_0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2335518" cy="1988840"/>
          </a:xfrm>
          <a:prstGeom prst="rect">
            <a:avLst/>
          </a:prstGeom>
        </p:spPr>
      </p:pic>
      <p:sp>
        <p:nvSpPr>
          <p:cNvPr id="4" name="Tytuł 2"/>
          <p:cNvSpPr txBox="1">
            <a:spLocks/>
          </p:cNvSpPr>
          <p:nvPr/>
        </p:nvSpPr>
        <p:spPr>
          <a:xfrm>
            <a:off x="6516216" y="188640"/>
            <a:ext cx="2448272" cy="158417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A LO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    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matematyczno-informatyczna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1691680" y="188640"/>
            <a:ext cx="2592288" cy="1656184"/>
          </a:xfrm>
          <a:prstGeom prst="cloudCallout">
            <a:avLst>
              <a:gd name="adj1" fmla="val 68988"/>
              <a:gd name="adj2" fmla="val 25591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Segoe Print" pitchFamily="2" charset="0"/>
              </a:rPr>
              <a:t>Jakie studia?</a:t>
            </a:r>
            <a:endParaRPr lang="pl-PL" sz="28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184482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Automatyka i robotyka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1516" y="1105790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Biofizyka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2564904"/>
            <a:ext cx="2627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Bezpieczeństwo Informacyjne Państwa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779912" y="2420888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Ekonomia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20272" y="184482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Finanse i rachunkowość 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771800" y="2924944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Segoe Print" pitchFamily="2" charset="0"/>
              </a:rPr>
              <a:t>Bioinformatyka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343800" y="2924944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Logistyka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1516" y="3645024"/>
            <a:ext cx="22677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Bezpieczeństwo Narodowe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020272" y="5586651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Bioinżynieria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427984" y="3645024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Elektronika i telekomunikacja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020272" y="3573016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Nawigacja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0" y="4365104"/>
            <a:ext cx="24117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Bezpieczeństwo wewnętrzne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699792" y="4365104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Biotechnologia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932040" y="4365104"/>
            <a:ext cx="23042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Elektrotechnika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79512" y="5373216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Chemia kryminalistyczna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483768" y="4941168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Budownictwo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572000" y="5013176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Technika świetlna i multimedialna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020272" y="4797152"/>
            <a:ext cx="21237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Gospodarka przestrzenna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51520" y="6425952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latin typeface="Segoe Print" pitchFamily="2" charset="0"/>
              </a:rPr>
              <a:t>Ekoenergetyka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843808" y="5589240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Toksykologia sądowa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076056" y="5877272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Energetyka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544023" y="3765460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Geodezja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771800" y="6281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Urbanistyka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6156176" y="6281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Segoe Print" pitchFamily="2" charset="0"/>
              </a:rPr>
              <a:t>Górnictwo i energetyka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1520" y="18864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Grafika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7236296" y="4077072"/>
            <a:ext cx="19077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Mechatronika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2123728" y="171450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FFFF00"/>
                </a:solidFill>
                <a:latin typeface="Segoe Print" pitchFamily="2" charset="0"/>
              </a:rPr>
              <a:t>Automatyka i systemy </a:t>
            </a:r>
            <a:r>
              <a:rPr lang="pl-PL" b="1" dirty="0" smtClean="0">
                <a:solidFill>
                  <a:srgbClr val="FFFF00"/>
                </a:solidFill>
                <a:latin typeface="Segoe Print" pitchFamily="2" charset="0"/>
              </a:rPr>
              <a:t>lotnicze</a:t>
            </a:r>
            <a:endParaRPr lang="pl-PL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5292080" y="2636912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FFFF00"/>
                </a:solidFill>
                <a:latin typeface="Segoe Print" pitchFamily="2" charset="0"/>
              </a:rPr>
              <a:t>Teleinformatyka</a:t>
            </a:r>
            <a:endParaRPr lang="pl-PL" sz="1600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6711123-stock-photo-persistence-concept-background-of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179512" y="188640"/>
            <a:ext cx="8712968" cy="15841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B LO</a:t>
            </a: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Segoe Print" pitchFamily="2" charset="0"/>
              </a:rPr>
              <a:t>       społeczno-prawna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" name="Obraz 3" descr="IMG_0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93096"/>
            <a:ext cx="2448272" cy="2429144"/>
          </a:xfrm>
          <a:prstGeom prst="rect">
            <a:avLst/>
          </a:prstGeom>
        </p:spPr>
      </p:pic>
      <p:pic>
        <p:nvPicPr>
          <p:cNvPr id="5" name="Obraz 4" descr="IMG_0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699728" cy="156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lovez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60648"/>
            <a:ext cx="1872208" cy="548902"/>
          </a:xfrm>
          <a:prstGeom prst="rect">
            <a:avLst/>
          </a:prstGeom>
        </p:spPr>
      </p:pic>
      <p:sp>
        <p:nvSpPr>
          <p:cNvPr id="7" name="Objaśnienie w chmurce 6"/>
          <p:cNvSpPr/>
          <p:nvPr/>
        </p:nvSpPr>
        <p:spPr>
          <a:xfrm>
            <a:off x="1259632" y="1628800"/>
            <a:ext cx="6840760" cy="3312368"/>
          </a:xfrm>
          <a:prstGeom prst="cloudCallout">
            <a:avLst>
              <a:gd name="adj1" fmla="val -38815"/>
              <a:gd name="adj2" fmla="val 91545"/>
            </a:avLst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600" b="1" dirty="0" smtClean="0">
                <a:latin typeface="Segoe Print" pitchFamily="2" charset="0"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  <a:latin typeface="Segoe Print" pitchFamily="2" charset="0"/>
              </a:rPr>
              <a:t>Interesujesz się polityką, prawem i życiem społecznym.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Segoe Print" pitchFamily="2" charset="0"/>
              </a:rPr>
              <a:t>Jesteś dobrym obserwatorem. </a:t>
            </a:r>
          </a:p>
          <a:p>
            <a:pPr algn="r"/>
            <a:r>
              <a:rPr lang="pl-PL" sz="1600" b="1" dirty="0" smtClean="0">
                <a:solidFill>
                  <a:schemeClr val="tx1"/>
                </a:solidFill>
                <a:latin typeface="Segoe Print" pitchFamily="2" charset="0"/>
              </a:rPr>
              <a:t>Swoją przyszłość wiążesz z działalnością samorządowca, dyplomaty, prawnika, dziennikarza. Masz mentalność społecznika i lubisz działać. </a:t>
            </a:r>
          </a:p>
          <a:p>
            <a:r>
              <a:rPr lang="pl-PL" sz="1600" b="1" dirty="0" smtClean="0">
                <a:solidFill>
                  <a:schemeClr val="tx1"/>
                </a:solidFill>
                <a:latin typeface="Segoe Print" pitchFamily="2" charset="0"/>
              </a:rPr>
              <a:t>Ten profil jest dla Ciebie. </a:t>
            </a:r>
            <a:endParaRPr lang="pl-PL" sz="16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99792" y="5661248"/>
            <a:ext cx="6444208" cy="10081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Segoe Print" pitchFamily="2" charset="0"/>
              </a:rPr>
              <a:t>Przedmioty punktowane przy rekrutacji: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Język polski, matematyka, historia,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wiedza o społeczeństwie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>
          <a:xfrm>
            <a:off x="179512" y="188640"/>
            <a:ext cx="8712968" cy="15841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1 B LO</a:t>
            </a:r>
            <a:r>
              <a:rPr kumimoji="0" lang="pl-PL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Segoe Print" pitchFamily="2" charset="0"/>
              </a:rPr>
              <a:t>       społeczno-prawna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" name="Obraz 2" descr="lovez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872208" cy="54890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1772816"/>
            <a:ext cx="8712968" cy="48965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u="sng" dirty="0" smtClean="0">
                <a:solidFill>
                  <a:srgbClr val="002060"/>
                </a:solidFill>
                <a:latin typeface="Segoe Print" pitchFamily="2" charset="0"/>
              </a:rPr>
              <a:t>Jakie przedmioty będą realizowane na poziomie rozszerzonym? 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Segoe Print" pitchFamily="2" charset="0"/>
              </a:rPr>
              <a:t>( wybór 2-4 rozszerzeń)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Historia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Wiedza o społeczeństwie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Język obcy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Język polski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Geografia</a:t>
            </a: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Matematyka</a:t>
            </a:r>
          </a:p>
          <a:p>
            <a:pPr algn="ctr">
              <a:buFont typeface="Wingdings" pitchFamily="2" charset="2"/>
              <a:buChar char="ü"/>
            </a:pPr>
            <a:endParaRPr lang="pl-PL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pPr algn="ctr">
              <a:buFont typeface="Wingdings" pitchFamily="2" charset="2"/>
              <a:buChar char="ü"/>
            </a:pP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5" name="Objaśnienie ze strzałką w prawo 4"/>
          <p:cNvSpPr/>
          <p:nvPr/>
        </p:nvSpPr>
        <p:spPr>
          <a:xfrm>
            <a:off x="4211960" y="3501008"/>
            <a:ext cx="2736304" cy="2736304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Przemyślany wybór przedmiotów rozszerzonych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+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dobry wynik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Segoe Print" pitchFamily="2" charset="0"/>
              </a:rPr>
              <a:t>maturalny</a:t>
            </a:r>
            <a:endParaRPr lang="pl-PL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20272" y="3501008"/>
            <a:ext cx="1584176" cy="280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Segoe Print" pitchFamily="2" charset="0"/>
              </a:rPr>
              <a:t>STUDIA</a:t>
            </a:r>
            <a:endParaRPr lang="pl-PL" sz="24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18076</TotalTime>
  <Words>1031</Words>
  <Application>Microsoft Office PowerPoint</Application>
  <PresentationFormat>Pokaz na ekranie (4:3)</PresentationFormat>
  <Paragraphs>383</Paragraphs>
  <Slides>33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Segoe Print</vt:lpstr>
      <vt:lpstr>Segoe Script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uzytkownik</cp:lastModifiedBy>
  <cp:revision>327</cp:revision>
  <dcterms:created xsi:type="dcterms:W3CDTF">2012-03-04T15:35:48Z</dcterms:created>
  <dcterms:modified xsi:type="dcterms:W3CDTF">2017-04-05T13:33:37Z</dcterms:modified>
</cp:coreProperties>
</file>